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McCarthy" userId="1e738c284f8f3346" providerId="LiveId" clId="{8AD85AD5-2117-4184-A809-871CD10E9D47}"/>
    <pc:docChg chg="custSel addSld modSld sldOrd">
      <pc:chgData name="Patrick McCarthy" userId="1e738c284f8f3346" providerId="LiveId" clId="{8AD85AD5-2117-4184-A809-871CD10E9D47}" dt="2022-02-17T20:52:07.091" v="2503" actId="20577"/>
      <pc:docMkLst>
        <pc:docMk/>
      </pc:docMkLst>
      <pc:sldChg chg="ord">
        <pc:chgData name="Patrick McCarthy" userId="1e738c284f8f3346" providerId="LiveId" clId="{8AD85AD5-2117-4184-A809-871CD10E9D47}" dt="2022-02-17T20:10:57.207" v="1380"/>
        <pc:sldMkLst>
          <pc:docMk/>
          <pc:sldMk cId="3743920237" sldId="258"/>
        </pc:sldMkLst>
      </pc:sldChg>
      <pc:sldChg chg="addSp modSp new mod">
        <pc:chgData name="Patrick McCarthy" userId="1e738c284f8f3346" providerId="LiveId" clId="{8AD85AD5-2117-4184-A809-871CD10E9D47}" dt="2022-02-17T19:32:20.898" v="467" actId="14100"/>
        <pc:sldMkLst>
          <pc:docMk/>
          <pc:sldMk cId="2412042718" sldId="259"/>
        </pc:sldMkLst>
        <pc:spChg chg="mod">
          <ac:chgData name="Patrick McCarthy" userId="1e738c284f8f3346" providerId="LiveId" clId="{8AD85AD5-2117-4184-A809-871CD10E9D47}" dt="2022-02-17T19:24:44.550" v="31" actId="20577"/>
          <ac:spMkLst>
            <pc:docMk/>
            <pc:sldMk cId="2412042718" sldId="259"/>
            <ac:spMk id="2" creationId="{D7164B23-5D28-4BFE-B6BE-101C6D18028E}"/>
          </ac:spMkLst>
        </pc:spChg>
        <pc:spChg chg="mod">
          <ac:chgData name="Patrick McCarthy" userId="1e738c284f8f3346" providerId="LiveId" clId="{8AD85AD5-2117-4184-A809-871CD10E9D47}" dt="2022-02-17T19:32:20.898" v="467" actId="14100"/>
          <ac:spMkLst>
            <pc:docMk/>
            <pc:sldMk cId="2412042718" sldId="259"/>
            <ac:spMk id="3" creationId="{F4E2883D-7E8F-41DC-AB09-1B8E2FE610FB}"/>
          </ac:spMkLst>
        </pc:spChg>
        <pc:picChg chg="add mod">
          <ac:chgData name="Patrick McCarthy" userId="1e738c284f8f3346" providerId="LiveId" clId="{8AD85AD5-2117-4184-A809-871CD10E9D47}" dt="2022-02-17T19:28:01.410" v="151" actId="14100"/>
          <ac:picMkLst>
            <pc:docMk/>
            <pc:sldMk cId="2412042718" sldId="259"/>
            <ac:picMk id="4" creationId="{91F5F4F9-EBC0-4D0D-A20B-FC82E1B9ABF2}"/>
          </ac:picMkLst>
        </pc:picChg>
      </pc:sldChg>
      <pc:sldChg chg="addSp modSp new mod">
        <pc:chgData name="Patrick McCarthy" userId="1e738c284f8f3346" providerId="LiveId" clId="{8AD85AD5-2117-4184-A809-871CD10E9D47}" dt="2022-02-17T19:37:28.453" v="884" actId="14100"/>
        <pc:sldMkLst>
          <pc:docMk/>
          <pc:sldMk cId="2310378684" sldId="260"/>
        </pc:sldMkLst>
        <pc:spChg chg="mod">
          <ac:chgData name="Patrick McCarthy" userId="1e738c284f8f3346" providerId="LiveId" clId="{8AD85AD5-2117-4184-A809-871CD10E9D47}" dt="2022-02-17T19:33:19.933" v="500" actId="20577"/>
          <ac:spMkLst>
            <pc:docMk/>
            <pc:sldMk cId="2310378684" sldId="260"/>
            <ac:spMk id="2" creationId="{4B117EDA-C490-40B7-ABC0-2C7CB2B1C84B}"/>
          </ac:spMkLst>
        </pc:spChg>
        <pc:spChg chg="mod">
          <ac:chgData name="Patrick McCarthy" userId="1e738c284f8f3346" providerId="LiveId" clId="{8AD85AD5-2117-4184-A809-871CD10E9D47}" dt="2022-02-17T19:37:02.863" v="880" actId="1076"/>
          <ac:spMkLst>
            <pc:docMk/>
            <pc:sldMk cId="2310378684" sldId="260"/>
            <ac:spMk id="3" creationId="{0C5B598E-3969-4F3A-86CE-467EBB164960}"/>
          </ac:spMkLst>
        </pc:spChg>
        <pc:picChg chg="add mod">
          <ac:chgData name="Patrick McCarthy" userId="1e738c284f8f3346" providerId="LiveId" clId="{8AD85AD5-2117-4184-A809-871CD10E9D47}" dt="2022-02-17T19:37:28.453" v="884" actId="14100"/>
          <ac:picMkLst>
            <pc:docMk/>
            <pc:sldMk cId="2310378684" sldId="260"/>
            <ac:picMk id="4" creationId="{F2C92611-9DED-4021-A1D8-9C6BB4B349DA}"/>
          </ac:picMkLst>
        </pc:picChg>
      </pc:sldChg>
      <pc:sldChg chg="addSp modSp new mod">
        <pc:chgData name="Patrick McCarthy" userId="1e738c284f8f3346" providerId="LiveId" clId="{8AD85AD5-2117-4184-A809-871CD10E9D47}" dt="2022-02-17T20:20:17.572" v="1546" actId="20577"/>
        <pc:sldMkLst>
          <pc:docMk/>
          <pc:sldMk cId="561229395" sldId="261"/>
        </pc:sldMkLst>
        <pc:spChg chg="mod">
          <ac:chgData name="Patrick McCarthy" userId="1e738c284f8f3346" providerId="LiveId" clId="{8AD85AD5-2117-4184-A809-871CD10E9D47}" dt="2022-02-17T19:38:27.167" v="930" actId="20577"/>
          <ac:spMkLst>
            <pc:docMk/>
            <pc:sldMk cId="561229395" sldId="261"/>
            <ac:spMk id="2" creationId="{D2ECA814-5614-4964-9E3E-3768E91BB6AF}"/>
          </ac:spMkLst>
        </pc:spChg>
        <pc:spChg chg="mod">
          <ac:chgData name="Patrick McCarthy" userId="1e738c284f8f3346" providerId="LiveId" clId="{8AD85AD5-2117-4184-A809-871CD10E9D47}" dt="2022-02-17T20:20:17.572" v="1546" actId="20577"/>
          <ac:spMkLst>
            <pc:docMk/>
            <pc:sldMk cId="561229395" sldId="261"/>
            <ac:spMk id="3" creationId="{2A920CC7-3171-456A-A58C-E625F6392BD0}"/>
          </ac:spMkLst>
        </pc:spChg>
        <pc:picChg chg="add mod">
          <ac:chgData name="Patrick McCarthy" userId="1e738c284f8f3346" providerId="LiveId" clId="{8AD85AD5-2117-4184-A809-871CD10E9D47}" dt="2022-02-17T19:47:53.979" v="1294" actId="1076"/>
          <ac:picMkLst>
            <pc:docMk/>
            <pc:sldMk cId="561229395" sldId="261"/>
            <ac:picMk id="4" creationId="{5D77292A-35EF-415E-9004-27379B182108}"/>
          </ac:picMkLst>
        </pc:picChg>
      </pc:sldChg>
      <pc:sldChg chg="addSp modSp new mod">
        <pc:chgData name="Patrick McCarthy" userId="1e738c284f8f3346" providerId="LiveId" clId="{8AD85AD5-2117-4184-A809-871CD10E9D47}" dt="2022-02-17T20:27:04.649" v="1553" actId="1076"/>
        <pc:sldMkLst>
          <pc:docMk/>
          <pc:sldMk cId="2176626940" sldId="262"/>
        </pc:sldMkLst>
        <pc:spChg chg="mod">
          <ac:chgData name="Patrick McCarthy" userId="1e738c284f8f3346" providerId="LiveId" clId="{8AD85AD5-2117-4184-A809-871CD10E9D47}" dt="2022-02-17T19:44:56.824" v="1290" actId="122"/>
          <ac:spMkLst>
            <pc:docMk/>
            <pc:sldMk cId="2176626940" sldId="262"/>
            <ac:spMk id="2" creationId="{C2295783-39AA-43EB-A7CC-DFD301756605}"/>
          </ac:spMkLst>
        </pc:spChg>
        <pc:spChg chg="mod">
          <ac:chgData name="Patrick McCarthy" userId="1e738c284f8f3346" providerId="LiveId" clId="{8AD85AD5-2117-4184-A809-871CD10E9D47}" dt="2022-02-17T20:20:06.651" v="1527" actId="20577"/>
          <ac:spMkLst>
            <pc:docMk/>
            <pc:sldMk cId="2176626940" sldId="262"/>
            <ac:spMk id="3" creationId="{E12AA5A9-8016-4B88-9428-FEF510D13146}"/>
          </ac:spMkLst>
        </pc:spChg>
        <pc:picChg chg="add mod">
          <ac:chgData name="Patrick McCarthy" userId="1e738c284f8f3346" providerId="LiveId" clId="{8AD85AD5-2117-4184-A809-871CD10E9D47}" dt="2022-02-17T20:27:04.649" v="1553" actId="1076"/>
          <ac:picMkLst>
            <pc:docMk/>
            <pc:sldMk cId="2176626940" sldId="262"/>
            <ac:picMk id="4" creationId="{880A82C9-3D01-47F6-A3D5-6FB26B5F5583}"/>
          </ac:picMkLst>
        </pc:picChg>
      </pc:sldChg>
      <pc:sldChg chg="modSp new mod">
        <pc:chgData name="Patrick McCarthy" userId="1e738c284f8f3346" providerId="LiveId" clId="{8AD85AD5-2117-4184-A809-871CD10E9D47}" dt="2022-02-17T20:36:06.494" v="1989" actId="20577"/>
        <pc:sldMkLst>
          <pc:docMk/>
          <pc:sldMk cId="2304189373" sldId="263"/>
        </pc:sldMkLst>
        <pc:spChg chg="mod">
          <ac:chgData name="Patrick McCarthy" userId="1e738c284f8f3346" providerId="LiveId" clId="{8AD85AD5-2117-4184-A809-871CD10E9D47}" dt="2022-02-17T20:32:04.940" v="1579" actId="20577"/>
          <ac:spMkLst>
            <pc:docMk/>
            <pc:sldMk cId="2304189373" sldId="263"/>
            <ac:spMk id="2" creationId="{F39F3005-3B15-4248-BD7D-0533B164B241}"/>
          </ac:spMkLst>
        </pc:spChg>
        <pc:spChg chg="mod">
          <ac:chgData name="Patrick McCarthy" userId="1e738c284f8f3346" providerId="LiveId" clId="{8AD85AD5-2117-4184-A809-871CD10E9D47}" dt="2022-02-17T20:36:06.494" v="1989" actId="20577"/>
          <ac:spMkLst>
            <pc:docMk/>
            <pc:sldMk cId="2304189373" sldId="263"/>
            <ac:spMk id="3" creationId="{D293D78F-AECD-4506-B686-F9CB2BF96E78}"/>
          </ac:spMkLst>
        </pc:spChg>
      </pc:sldChg>
      <pc:sldChg chg="modSp new mod">
        <pc:chgData name="Patrick McCarthy" userId="1e738c284f8f3346" providerId="LiveId" clId="{8AD85AD5-2117-4184-A809-871CD10E9D47}" dt="2022-02-17T20:52:07.091" v="2503" actId="20577"/>
        <pc:sldMkLst>
          <pc:docMk/>
          <pc:sldMk cId="3057320837" sldId="264"/>
        </pc:sldMkLst>
        <pc:spChg chg="mod">
          <ac:chgData name="Patrick McCarthy" userId="1e738c284f8f3346" providerId="LiveId" clId="{8AD85AD5-2117-4184-A809-871CD10E9D47}" dt="2022-02-17T20:36:19.310" v="2015" actId="20577"/>
          <ac:spMkLst>
            <pc:docMk/>
            <pc:sldMk cId="3057320837" sldId="264"/>
            <ac:spMk id="2" creationId="{1E6F4044-23A1-41A9-8CA4-B74B184B6581}"/>
          </ac:spMkLst>
        </pc:spChg>
        <pc:spChg chg="mod">
          <ac:chgData name="Patrick McCarthy" userId="1e738c284f8f3346" providerId="LiveId" clId="{8AD85AD5-2117-4184-A809-871CD10E9D47}" dt="2022-02-17T20:52:07.091" v="2503" actId="20577"/>
          <ac:spMkLst>
            <pc:docMk/>
            <pc:sldMk cId="3057320837" sldId="264"/>
            <ac:spMk id="3" creationId="{1B38FD96-055A-4F34-8919-305D203DC5A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1775-6693-4685-A80F-5CCFE970829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A39A-E0D5-49CB-B569-1CD02AA5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8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1775-6693-4685-A80F-5CCFE970829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A39A-E0D5-49CB-B569-1CD02AA5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4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1775-6693-4685-A80F-5CCFE970829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A39A-E0D5-49CB-B569-1CD02AA5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30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1775-6693-4685-A80F-5CCFE970829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A39A-E0D5-49CB-B569-1CD02AA581B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3883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1775-6693-4685-A80F-5CCFE970829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A39A-E0D5-49CB-B569-1CD02AA5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07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1775-6693-4685-A80F-5CCFE970829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A39A-E0D5-49CB-B569-1CD02AA5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98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1775-6693-4685-A80F-5CCFE970829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A39A-E0D5-49CB-B569-1CD02AA5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17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1775-6693-4685-A80F-5CCFE970829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A39A-E0D5-49CB-B569-1CD02AA5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33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1775-6693-4685-A80F-5CCFE970829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A39A-E0D5-49CB-B569-1CD02AA5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0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1775-6693-4685-A80F-5CCFE970829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A39A-E0D5-49CB-B569-1CD02AA5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1775-6693-4685-A80F-5CCFE970829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A39A-E0D5-49CB-B569-1CD02AA5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2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1775-6693-4685-A80F-5CCFE970829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A39A-E0D5-49CB-B569-1CD02AA5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1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1775-6693-4685-A80F-5CCFE970829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A39A-E0D5-49CB-B569-1CD02AA5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5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1775-6693-4685-A80F-5CCFE970829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A39A-E0D5-49CB-B569-1CD02AA5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1775-6693-4685-A80F-5CCFE970829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A39A-E0D5-49CB-B569-1CD02AA5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9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1775-6693-4685-A80F-5CCFE970829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A39A-E0D5-49CB-B569-1CD02AA5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8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1775-6693-4685-A80F-5CCFE970829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BA39A-E0D5-49CB-B569-1CD02AA5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2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A071775-6693-4685-A80F-5CCFE970829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BA39A-E0D5-49CB-B569-1CD02AA5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21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38AEF-2B97-4241-B1EB-71047673BC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Regulations on Agriculture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66815-3671-401F-BD29-00F568884E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Patrick McCarthy- Columbia County Conservation District</a:t>
            </a:r>
          </a:p>
        </p:txBody>
      </p:sp>
    </p:spTree>
    <p:extLst>
      <p:ext uri="{BB962C8B-B14F-4D97-AF65-F5344CB8AC3E}">
        <p14:creationId xmlns:p14="http://schemas.microsoft.com/office/powerpoint/2010/main" val="1079708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F5406-E3A1-4170-9F35-0CC23E89D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61E7F-2622-450B-934C-0720557C8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Clean Streams Law of 1937: regulates discharges which cause or contribute to water pollution</a:t>
            </a:r>
          </a:p>
          <a:p>
            <a:pPr lvl="1"/>
            <a:r>
              <a:rPr lang="en-US" dirty="0"/>
              <a:t>Chapter 91: guidance on manure management and waste storage</a:t>
            </a:r>
          </a:p>
          <a:p>
            <a:pPr lvl="1"/>
            <a:r>
              <a:rPr lang="en-US" dirty="0"/>
              <a:t>Chapter 102: Erosion &amp; Sediment Pollution Control Program</a:t>
            </a:r>
          </a:p>
          <a:p>
            <a:r>
              <a:rPr lang="en-US" dirty="0"/>
              <a:t>Nutrient &amp; Odor Management Act of 2005 (Act 38)</a:t>
            </a:r>
          </a:p>
          <a:p>
            <a:pPr lvl="1"/>
            <a:r>
              <a:rPr lang="en-US" dirty="0"/>
              <a:t>Concentrated Animal Feeding Operation (CAFO)</a:t>
            </a:r>
          </a:p>
          <a:p>
            <a:pPr lvl="2"/>
            <a:r>
              <a:rPr lang="en-US" dirty="0"/>
              <a:t>Based on animal numbers and/or animal density</a:t>
            </a:r>
          </a:p>
          <a:p>
            <a:pPr lvl="1"/>
            <a:r>
              <a:rPr lang="en-US" dirty="0"/>
              <a:t>Concentrated Animal Operation (CAO)</a:t>
            </a:r>
          </a:p>
          <a:p>
            <a:pPr lvl="2"/>
            <a:r>
              <a:rPr lang="en-US" dirty="0"/>
              <a:t>Operation with more than 2,000lb/acre density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1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64B23-5D28-4BFE-B6BE-101C6D18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Manure Management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2883D-7E8F-41DC-AB09-1B8E2FE61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813045" cy="4195481"/>
          </a:xfrm>
        </p:spPr>
        <p:txBody>
          <a:bodyPr/>
          <a:lstStyle/>
          <a:p>
            <a:r>
              <a:rPr lang="en-US" dirty="0"/>
              <a:t>Needed for any operation that is not a CAO or CAFO</a:t>
            </a:r>
          </a:p>
          <a:p>
            <a:r>
              <a:rPr lang="en-US" dirty="0"/>
              <a:t>Documents animal housing and waste storage facilities</a:t>
            </a:r>
          </a:p>
          <a:p>
            <a:r>
              <a:rPr lang="en-US" dirty="0"/>
              <a:t>Plan can be self-developed or with public/ private assistance</a:t>
            </a:r>
          </a:p>
          <a:p>
            <a:r>
              <a:rPr lang="en-US" dirty="0"/>
              <a:t>Valid for as long as they accurately reflect the operation</a:t>
            </a:r>
          </a:p>
          <a:p>
            <a:r>
              <a:rPr lang="en-US" dirty="0"/>
              <a:t>Requires maps of all cropland with setbacks on wells and waterways</a:t>
            </a:r>
          </a:p>
          <a:p>
            <a:pPr lvl="1"/>
            <a:r>
              <a:rPr lang="en-US" dirty="0"/>
              <a:t>100 ft. from all wells</a:t>
            </a:r>
          </a:p>
          <a:p>
            <a:pPr lvl="1"/>
            <a:r>
              <a:rPr lang="en-US" dirty="0"/>
              <a:t>100 ft. from water bodies or 35 ft. if permanent vegetative buffer is in place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F5F4F9-EBC0-4D0D-A20B-FC82E1B9A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357" y="3912371"/>
            <a:ext cx="2275643" cy="29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42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17EDA-C490-40B7-ABC0-2C7CB2B1C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 Erosion &amp; Sedimentation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B598E-3969-4F3A-86CE-467EBB164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440359"/>
            <a:ext cx="8946541" cy="4195481"/>
          </a:xfrm>
        </p:spPr>
        <p:txBody>
          <a:bodyPr/>
          <a:lstStyle/>
          <a:p>
            <a:r>
              <a:rPr lang="en-US" dirty="0"/>
              <a:t>Aim to prevent accelerated erosion on earth moving activities over 5,000 sq. ft.</a:t>
            </a:r>
          </a:p>
          <a:p>
            <a:r>
              <a:rPr lang="en-US" dirty="0"/>
              <a:t>Factors in operator’s tillage, crop rotation, field slope, and conservation practices ( filter strips, cover crops, etc.)</a:t>
            </a:r>
          </a:p>
          <a:p>
            <a:r>
              <a:rPr lang="en-US" dirty="0"/>
              <a:t>Each field has maximum allowable soil loss</a:t>
            </a:r>
          </a:p>
          <a:p>
            <a:r>
              <a:rPr lang="en-US" dirty="0"/>
              <a:t>Additional conservation practices are required if a field’s soil loss exceeds allowable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C92611-9DED-4021-A1D8-9C6BB4B34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3" y="3818718"/>
            <a:ext cx="4583837" cy="303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7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CA814-5614-4964-9E3E-3768E91BB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Concentrated Animal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20CC7-3171-456A-A58C-E625F6392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operation with more than 2,000 lbs. of animals per acre of cropland on an annual basis</a:t>
            </a:r>
          </a:p>
          <a:p>
            <a:r>
              <a:rPr lang="en-US" dirty="0"/>
              <a:t>Based on standard animal weights table developed by PSU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150 cows per 100 acres of cropland</a:t>
            </a:r>
          </a:p>
          <a:p>
            <a:pPr lvl="1"/>
            <a:r>
              <a:rPr lang="en-US" dirty="0"/>
              <a:t>1500 hogs per 100 acres of cropland</a:t>
            </a:r>
          </a:p>
          <a:p>
            <a:pPr lvl="1"/>
            <a:r>
              <a:rPr lang="en-US" dirty="0"/>
              <a:t>25 horses per 10 acres of cropland</a:t>
            </a:r>
          </a:p>
          <a:p>
            <a:r>
              <a:rPr lang="en-US" dirty="0"/>
              <a:t>Must be at least 8 total animal units</a:t>
            </a:r>
          </a:p>
          <a:p>
            <a:r>
              <a:rPr lang="en-US" dirty="0"/>
              <a:t>Regulated by Act 38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7292A-35EF-415E-9004-27379B182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302" y="3356183"/>
            <a:ext cx="4688235" cy="311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29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95783-39AA-43EB-A7CC-DFD30175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Concentrated Animal Feeding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AA5A9-8016-4B88-9428-FEF510D13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Operations with over 1,000 animal equivalent units under one entity's control</a:t>
            </a:r>
          </a:p>
          <a:p>
            <a:r>
              <a:rPr lang="en-US" dirty="0"/>
              <a:t>Required to develop an Act 38 Nutrient Management Plan and a DEP NPDES permit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A82C9-3D01-47F6-A3D5-6FB26B5F5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608" y="3888419"/>
            <a:ext cx="4462485" cy="29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2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0391B0-30A9-4B36-AF5D-418DD171B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08" y="216891"/>
            <a:ext cx="5638134" cy="64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20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F3005-3B15-4248-BD7D-0533B164B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Nutrient Management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3D78F-AECD-4506-B686-F9CB2BF96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nutrient sources on farms</a:t>
            </a:r>
          </a:p>
          <a:p>
            <a:r>
              <a:rPr lang="en-US" dirty="0"/>
              <a:t>Describes the number of animals on the operation and the farmer’s management strategy</a:t>
            </a:r>
          </a:p>
          <a:p>
            <a:r>
              <a:rPr lang="en-US" dirty="0"/>
              <a:t>Determines application rates and restrictions</a:t>
            </a:r>
          </a:p>
          <a:p>
            <a:r>
              <a:rPr lang="en-US" dirty="0"/>
              <a:t>Determines how excess manure will be stored and handled</a:t>
            </a:r>
          </a:p>
          <a:p>
            <a:r>
              <a:rPr lang="en-US" dirty="0"/>
              <a:t>Describes conservation practices that need to be implemented</a:t>
            </a:r>
          </a:p>
          <a:p>
            <a:r>
              <a:rPr lang="en-US" dirty="0"/>
              <a:t>Program is overseen by the State Conservation Commission</a:t>
            </a:r>
          </a:p>
          <a:p>
            <a:pPr lvl="1"/>
            <a:r>
              <a:rPr lang="en-US" dirty="0"/>
              <a:t>Administered by the local conservation district</a:t>
            </a:r>
          </a:p>
        </p:txBody>
      </p:sp>
    </p:spTree>
    <p:extLst>
      <p:ext uri="{BB962C8B-B14F-4D97-AF65-F5344CB8AC3E}">
        <p14:creationId xmlns:p14="http://schemas.microsoft.com/office/powerpoint/2010/main" val="2304189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F4044-23A1-41A9-8CA4-B74B184B6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Nutrient Management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8FD96-055A-4F34-8919-305D203DC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be developed by a certified private consultant</a:t>
            </a:r>
          </a:p>
          <a:p>
            <a:r>
              <a:rPr lang="en-US" dirty="0"/>
              <a:t>Must be updated every three years</a:t>
            </a:r>
          </a:p>
          <a:p>
            <a:r>
              <a:rPr lang="en-US" dirty="0"/>
              <a:t>District staff review plans and work with planner to correct issues and ensure plan follows state guidelines</a:t>
            </a:r>
          </a:p>
          <a:p>
            <a:r>
              <a:rPr lang="en-US" dirty="0"/>
              <a:t>Act 38 operations are subject to a yearly status review</a:t>
            </a:r>
          </a:p>
          <a:p>
            <a:pPr lvl="1"/>
            <a:r>
              <a:rPr lang="en-US" dirty="0"/>
              <a:t>Review records</a:t>
            </a:r>
          </a:p>
          <a:p>
            <a:pPr lvl="1"/>
            <a:r>
              <a:rPr lang="en-US" dirty="0"/>
              <a:t>Ensure waste storages are functioning properly</a:t>
            </a:r>
          </a:p>
          <a:p>
            <a:r>
              <a:rPr lang="en-US" dirty="0"/>
              <a:t>DEP staff also review CAFO NMP’s and do regular site visits to </a:t>
            </a:r>
            <a:r>
              <a:rPr lang="en-US"/>
              <a:t>ensure compliance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20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123</TotalTime>
  <Words>439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Regulations on Agriculture</vt:lpstr>
      <vt:lpstr>Terms</vt:lpstr>
      <vt:lpstr>Manure Management Plans</vt:lpstr>
      <vt:lpstr>Ag Erosion &amp; Sedimentation Plans</vt:lpstr>
      <vt:lpstr>Concentrated Animal Operation</vt:lpstr>
      <vt:lpstr>Concentrated Animal Feeding Operation</vt:lpstr>
      <vt:lpstr>PowerPoint Presentation</vt:lpstr>
      <vt:lpstr>Nutrient Management Plans</vt:lpstr>
      <vt:lpstr>Nutrient Management 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Regulations on Agriculture</dc:title>
  <dc:creator>Patrick McCarthy</dc:creator>
  <cp:lastModifiedBy>Patrick McCarthy</cp:lastModifiedBy>
  <cp:revision>8</cp:revision>
  <dcterms:created xsi:type="dcterms:W3CDTF">2022-02-17T18:48:25Z</dcterms:created>
  <dcterms:modified xsi:type="dcterms:W3CDTF">2022-02-17T20:52:15Z</dcterms:modified>
</cp:coreProperties>
</file>